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70" r:id="rId6"/>
    <p:sldId id="271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59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press.hse.gov.uk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press.hse.gov.uk/2023/11/08/manufacturing-company-fined-half-a-million-pounds-after-forklift-truck-death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press.hse.gov.uk/2024/11/29/plastics-manufacturer-fined-as-worker-suffers-multiple-leg-fractures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press.hse.gov.uk/2021/10/14/company-fined-after-employee-sustains-serious-injuries-in-fall-from-height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8410" y="1901952"/>
            <a:ext cx="8187179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200" b="1">
                <a:solidFill>
                  <a:srgbClr val="FF6600"/>
                </a:solidFill>
              </a:defRPr>
            </a:pPr>
            <a:r>
              <a:rPr lang="en-GB" sz="6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Before </a:t>
            </a:r>
            <a:r>
              <a:rPr lang="en-GB" sz="60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</a:t>
            </a:r>
            <a:r>
              <a:rPr lang="en-GB" sz="6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Start Work</a:t>
            </a:r>
          </a:p>
          <a:p>
            <a:pPr>
              <a:defRPr sz="3200" b="1">
                <a:solidFill>
                  <a:srgbClr val="FF6600"/>
                </a:solidFill>
              </a:defRPr>
            </a:pPr>
            <a:endParaRPr lang="en-GB" sz="32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defRPr sz="3200" b="1">
                <a:solidFill>
                  <a:srgbClr val="FF6600"/>
                </a:solidFill>
              </a:defRPr>
            </a:pPr>
            <a:r>
              <a:rPr lang="en-GB" sz="3200" b="1" kern="1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Safety Conversation Every Young Person Deserves</a:t>
            </a:r>
            <a:endParaRPr lang="en-GB" sz="3200" kern="1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B new logo jp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3760" y="6318915"/>
            <a:ext cx="1828800" cy="52953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7432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FF6600"/>
                </a:solidFill>
              </a:defRPr>
            </a:pPr>
            <a:r>
              <a:rPr dirty="0"/>
              <a:t>Your Voice Matters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188720"/>
            <a:ext cx="8309728" cy="4755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Culture of Safety, Not Just Compliance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best safety cultures aren’t built on paperwork. They’re built on leadership, competence, investment, systems, constant review - and, most importantly, care for the people who work there.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If you're starting work - or supporting someone who is - remember: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good employer will train you, supervise you, listen to you, and act on problems.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bad employer might ignore risks, dismiss concerns, or expect you to “just get on with it.”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difference could change your life.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b="1" i="1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are allowed to question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b="1" i="1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are allowed to say no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b="1" i="1" dirty="0">
                <a:solidFill>
                  <a:schemeClr val="accent6">
                    <a:lumMod val="75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You are allowed to expect safety</a:t>
            </a:r>
            <a:endParaRPr lang="en-GB" b="1" i="1" kern="100" dirty="0">
              <a:solidFill>
                <a:schemeClr val="accent6">
                  <a:lumMod val="75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B new logo jp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6245352"/>
            <a:ext cx="1828800" cy="52953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7432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FF6600"/>
                </a:solidFill>
              </a:defRPr>
            </a:pPr>
            <a:r>
              <a:rPr dirty="0"/>
              <a:t>Final Thought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1" y="1188720"/>
            <a:ext cx="8229600" cy="5582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Every HSE prosecution isn’t just a number. It’s a life changed - or ended - because someone didn’t care enough, didn’t invest enough, or didn’t take the time to get it right.</a:t>
            </a:r>
            <a:endParaRPr lang="en-GB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Because protecting your future, and the future of those around you, starts with </a:t>
            </a:r>
            <a:r>
              <a:rPr lang="en-GB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understanding what’s really at stake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400" b="1" dirty="0">
                <a:solidFill>
                  <a:schemeClr val="accent6">
                    <a:lumMod val="75000"/>
                  </a:schemeClr>
                </a:solidFill>
              </a:rPr>
              <a:t>Think Safe, Work Safe, Home Safe</a:t>
            </a:r>
            <a:endParaRPr lang="en-GB" sz="4400" b="1" kern="100" dirty="0">
              <a:solidFill>
                <a:schemeClr val="accent6">
                  <a:lumMod val="75000"/>
                </a:schemeClr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Footnote:</a:t>
            </a:r>
            <a:br>
              <a:rPr lang="en-GB" sz="1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2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Re:HSE</a:t>
            </a:r>
            <a:r>
              <a:rPr lang="en-GB" sz="1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prosecution reports from 2023–2025.</a:t>
            </a:r>
            <a:br>
              <a:rPr lang="en-GB" sz="1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information used is publicly available via </a:t>
            </a:r>
            <a:r>
              <a:rPr lang="en-GB" sz="1200" i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press.hse.gov.uk</a:t>
            </a: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B new logo jpe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3760" y="6318915"/>
            <a:ext cx="1828800" cy="52953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7432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FF6600"/>
                </a:solidFill>
              </a:defRPr>
            </a:pPr>
            <a:r>
              <a:t>Add Your Site Policies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1" y="1188720"/>
            <a:ext cx="81460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/>
            </a:pPr>
            <a:r>
              <a:rPr dirty="0"/>
              <a:t>Customise this </a:t>
            </a:r>
            <a:r>
              <a:rPr lang="en-GB" dirty="0"/>
              <a:t>presentation as you wish, </a:t>
            </a:r>
            <a:r>
              <a:rPr dirty="0"/>
              <a:t>with your site rules, contacts, and reporting process.</a:t>
            </a:r>
          </a:p>
        </p:txBody>
      </p:sp>
      <p:pic>
        <p:nvPicPr>
          <p:cNvPr id="4" name="Picture 3" descr="SB new logo jp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6328470"/>
            <a:ext cx="1828800" cy="5295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402179-0828-9E2E-66B4-5BAFBAECE1D2}"/>
              </a:ext>
            </a:extLst>
          </p:cNvPr>
          <p:cNvSpPr txBox="1"/>
          <p:nvPr/>
        </p:nvSpPr>
        <p:spPr>
          <a:xfrm>
            <a:off x="161780" y="6060401"/>
            <a:ext cx="4902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3A3C3E"/>
                </a:solidFill>
                <a:effectLst/>
                <a:latin typeface="Aptos" panose="020B0004020202020204" pitchFamily="34" charset="0"/>
              </a:rPr>
              <a:t>This resource is for informational purposes only. We recommend consulting relevant regulatory guidance and a qualified professional before making any decisions or acting based on this content.</a:t>
            </a:r>
            <a:endParaRPr lang="en-GB" sz="1200" i="1" dirty="0">
              <a:latin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7432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FF6600"/>
                </a:solidFill>
              </a:defRPr>
            </a:pPr>
            <a:r>
              <a:rPr dirty="0"/>
              <a:t>Why We’re Here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1" y="1188720"/>
            <a:ext cx="73152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 sz="1800"/>
            </a:pPr>
            <a:r>
              <a:rPr lang="en-GB" b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</a:t>
            </a:r>
            <a:r>
              <a:rPr lang="en-GB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nderstanding</a:t>
            </a:r>
            <a:r>
              <a:rPr lang="en-GB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the real risks, the real responsibilities - and the vital importance of speaking up, slowing down, and staying safe.</a:t>
            </a:r>
          </a:p>
          <a:p>
            <a:pPr>
              <a:defRPr sz="1800"/>
            </a:pP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 sz="1800"/>
            </a:pPr>
            <a:r>
              <a:rPr lang="en-GB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Warehouses. Loading Bays. Yards. Distribution Centres</a:t>
            </a:r>
          </a:p>
          <a:p>
            <a:pPr>
              <a:defRPr sz="1800"/>
            </a:pPr>
            <a:endParaRPr lang="en-GB" sz="1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 sz="1800"/>
            </a:pPr>
            <a:r>
              <a:rPr lang="en-GB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Risk of serious injury and loss of life</a:t>
            </a:r>
          </a:p>
          <a:p>
            <a:pPr>
              <a:defRPr sz="1800"/>
            </a:pPr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 sz="1800"/>
            </a:pPr>
            <a:r>
              <a:rPr lang="en-GB" dirty="0"/>
              <a:t>Employer Duties</a:t>
            </a:r>
          </a:p>
          <a:p>
            <a:pPr>
              <a:defRPr sz="1800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  <a:defRPr sz="1800"/>
            </a:pPr>
            <a:r>
              <a:rPr lang="en-GB" dirty="0"/>
              <a:t>Employee Duties</a:t>
            </a:r>
          </a:p>
          <a:p>
            <a:pPr>
              <a:defRPr sz="1800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  <a:defRPr sz="1800"/>
            </a:pPr>
            <a:r>
              <a:rPr lang="en-GB" dirty="0"/>
              <a:t>HSE Prosecution Examples</a:t>
            </a:r>
            <a:endParaRPr dirty="0"/>
          </a:p>
        </p:txBody>
      </p:sp>
      <p:pic>
        <p:nvPicPr>
          <p:cNvPr id="4" name="Picture 3" descr="SB new logo jp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6328" y="6236208"/>
            <a:ext cx="1828800" cy="5295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7432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FF6600"/>
                </a:solidFill>
              </a:defRPr>
            </a:pPr>
            <a:r>
              <a:t>HSE Prosecutions Overview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188720"/>
            <a:ext cx="764438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 sz="1800"/>
            </a:pPr>
            <a:r>
              <a:rPr dirty="0"/>
              <a:t>59 prosecutions (2023–2025) involved</a:t>
            </a:r>
            <a:r>
              <a:rPr lang="en-GB" dirty="0"/>
              <a:t>:</a:t>
            </a:r>
          </a:p>
          <a:p>
            <a:pPr>
              <a:defRPr sz="1800"/>
            </a:pPr>
            <a:endParaRPr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dirty="0"/>
              <a:t>Fork</a:t>
            </a:r>
            <a:r>
              <a:rPr lang="en-GB" dirty="0"/>
              <a:t> Lif Trucks, </a:t>
            </a:r>
            <a:r>
              <a:rPr dirty="0"/>
              <a:t>Warehouse</a:t>
            </a:r>
            <a:r>
              <a:rPr lang="en-GB" dirty="0"/>
              <a:t>s, Yards &amp; other moving vehicles</a:t>
            </a:r>
          </a:p>
          <a:p>
            <a:endParaRPr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dirty="0"/>
              <a:t>Lack of training</a:t>
            </a:r>
            <a:r>
              <a:rPr lang="en-GB" dirty="0"/>
              <a:t>, </a:t>
            </a:r>
            <a:r>
              <a:rPr dirty="0"/>
              <a:t>supervision</a:t>
            </a:r>
            <a:r>
              <a:rPr lang="en-GB" dirty="0"/>
              <a:t> &amp; safe systems of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Unsafe reversing &amp; lack of traffic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Ignoring near misses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Many workplaces get it right, tragically some don’t</a:t>
            </a:r>
          </a:p>
        </p:txBody>
      </p:sp>
      <p:pic>
        <p:nvPicPr>
          <p:cNvPr id="4" name="Picture 3" descr="SB new logo jp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6318915"/>
            <a:ext cx="1828800" cy="5295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74320"/>
            <a:ext cx="651447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FF6600"/>
                </a:solidFill>
              </a:defRPr>
            </a:pPr>
            <a:r>
              <a:rPr sz="3200" dirty="0"/>
              <a:t>Case Snapshot: </a:t>
            </a:r>
            <a:r>
              <a:rPr lang="en-GB" sz="3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Forklift Truck Death</a:t>
            </a:r>
            <a:endParaRPr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188720"/>
            <a:ext cx="8138160" cy="4051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Manufacturing Company – Forklift Truck Death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forklift truck operator died when his vehicle overturned after clipping a kerbstone at a depot.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investigation found the company had failed to risk assess forklift use properly and enforce the wearing of seatbelts.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company was fined £500,000.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🔗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Read the full case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defRPr sz="1800"/>
            </a:pPr>
            <a:endParaRPr dirty="0"/>
          </a:p>
        </p:txBody>
      </p:sp>
      <p:pic>
        <p:nvPicPr>
          <p:cNvPr id="4" name="Picture 3" descr="SB new logo jpe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2904" y="6328470"/>
            <a:ext cx="1828800" cy="5295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7726C9-1D01-C166-766C-87691F556A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4D441C-0535-4293-CA61-C436B1018420}"/>
              </a:ext>
            </a:extLst>
          </p:cNvPr>
          <p:cNvSpPr txBox="1"/>
          <p:nvPr/>
        </p:nvSpPr>
        <p:spPr>
          <a:xfrm>
            <a:off x="457200" y="274320"/>
            <a:ext cx="687713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FF6600"/>
                </a:solidFill>
              </a:defRPr>
            </a:pPr>
            <a:r>
              <a:rPr sz="3200" dirty="0"/>
              <a:t>Case Snapshot: </a:t>
            </a:r>
            <a:r>
              <a:rPr lang="en-GB" sz="3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Worker Hit by Forklift </a:t>
            </a:r>
            <a:endParaRPr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461CC1-80A0-95C4-4037-25AC5EB75B77}"/>
              </a:ext>
            </a:extLst>
          </p:cNvPr>
          <p:cNvSpPr txBox="1"/>
          <p:nvPr/>
        </p:nvSpPr>
        <p:spPr>
          <a:xfrm>
            <a:off x="457200" y="1188720"/>
            <a:ext cx="8138160" cy="4051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Plastics Manufacturer – Worker Hit by Forklift Truck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worker suffered multiple leg fractures and a dislocated ankle after being struck by a forklift truck while collecting materials.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Investigators found poor traffic management, lack of adherence to safe working systems, and inadequate vehicle visibility measures at the site.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employer was fined £400,000.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🔗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Read the full case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defRPr sz="1800"/>
            </a:pPr>
            <a:endParaRPr dirty="0"/>
          </a:p>
        </p:txBody>
      </p:sp>
      <p:pic>
        <p:nvPicPr>
          <p:cNvPr id="4" name="Picture 3" descr="SB new logo jpeg.jpg">
            <a:extLst>
              <a:ext uri="{FF2B5EF4-FFF2-40B4-BE49-F238E27FC236}">
                <a16:creationId xmlns:a16="http://schemas.microsoft.com/office/drawing/2014/main" id="{513B5A1C-891C-F702-CC0D-F91D1C26CA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2904" y="6328470"/>
            <a:ext cx="1828800" cy="52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122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289748-0DCB-65D9-2949-119F7BAC90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C5E0E9-FF0E-A5EA-4E3E-334FD7F882A4}"/>
              </a:ext>
            </a:extLst>
          </p:cNvPr>
          <p:cNvSpPr txBox="1"/>
          <p:nvPr/>
        </p:nvSpPr>
        <p:spPr>
          <a:xfrm>
            <a:off x="457200" y="274320"/>
            <a:ext cx="840165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FF6600"/>
                </a:solidFill>
              </a:defRPr>
            </a:pPr>
            <a:r>
              <a:rPr sz="3200" dirty="0"/>
              <a:t>Case Snapshot: </a:t>
            </a:r>
            <a:r>
              <a:rPr lang="en-GB" sz="3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Serious Injuries in Warehouse</a:t>
            </a:r>
            <a:endParaRPr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6C19D8-C136-F6E4-EA39-8BE33D08C50E}"/>
              </a:ext>
            </a:extLst>
          </p:cNvPr>
          <p:cNvSpPr txBox="1"/>
          <p:nvPr/>
        </p:nvSpPr>
        <p:spPr>
          <a:xfrm>
            <a:off x="457200" y="1188720"/>
            <a:ext cx="8138160" cy="35495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Fall From Height – Serious Injuries in Warehouse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warehouse operative suffered serious head injuries after falling approximately five metres while retrieving products from high shelving using a ladder.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investigation found the work at height had not been properly planned or made safe.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company was fined £40,000.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🔗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Read the full case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defRPr sz="1800"/>
            </a:pPr>
            <a:endParaRPr dirty="0"/>
          </a:p>
        </p:txBody>
      </p:sp>
      <p:pic>
        <p:nvPicPr>
          <p:cNvPr id="4" name="Picture 3" descr="SB new logo jpeg.jpg">
            <a:extLst>
              <a:ext uri="{FF2B5EF4-FFF2-40B4-BE49-F238E27FC236}">
                <a16:creationId xmlns:a16="http://schemas.microsoft.com/office/drawing/2014/main" id="{C80044FF-B77D-9403-B190-BFFB9F0DE7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2904" y="6328470"/>
            <a:ext cx="1828800" cy="52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142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74320"/>
            <a:ext cx="791710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FF6600"/>
                </a:solidFill>
              </a:defRPr>
            </a:pPr>
            <a:r>
              <a:rPr dirty="0"/>
              <a:t>What the Law Says</a:t>
            </a:r>
            <a:r>
              <a:rPr lang="en-GB" dirty="0"/>
              <a:t>, and what it means to you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188720"/>
            <a:ext cx="7840929" cy="39691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Every employer has a legal duty to protect you. This isn’t optional - it’s the law.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They must: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Provide proper induction and health &amp; safety training (free of charge)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Identify and control risks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Provide necessary PPE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Supervise and monitor work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Aptos" panose="020B0004020202020204" pitchFamily="34" charset="0"/>
              </a:rPr>
              <a:t>(HSAW 1974)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B new logo jp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6328470"/>
            <a:ext cx="1828800" cy="52953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74320"/>
            <a:ext cx="818999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FF6600"/>
                </a:solidFill>
              </a:defRPr>
            </a:pPr>
            <a:r>
              <a:rPr dirty="0"/>
              <a:t>What You Must Do</a:t>
            </a:r>
            <a:r>
              <a:rPr lang="en-GB" dirty="0"/>
              <a:t> ‘Employee’ Responsibilities 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188720"/>
            <a:ext cx="810158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dirty="0">
                <a:latin typeface="Aptos" panose="020B0004020202020204" pitchFamily="34" charset="0"/>
              </a:rPr>
              <a:t>Under the Health and Safety at Work etc. Act 1974 (HSAW 1974):</a:t>
            </a:r>
          </a:p>
          <a:p>
            <a:pPr>
              <a:buNone/>
            </a:pPr>
            <a:endParaRPr lang="en-GB" b="1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ptos" panose="020B0004020202020204" pitchFamily="34" charset="0"/>
              </a:rPr>
              <a:t>Take reasonable care for your own health and safety</a:t>
            </a:r>
          </a:p>
          <a:p>
            <a:endParaRPr lang="en-GB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ptos" panose="020B0004020202020204" pitchFamily="34" charset="0"/>
              </a:rPr>
              <a:t>Take reasonable care for the health and safety of others who may be affected by your actions or omissions</a:t>
            </a:r>
          </a:p>
          <a:p>
            <a:endParaRPr lang="en-GB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ptos" panose="020B0004020202020204" pitchFamily="34" charset="0"/>
              </a:rPr>
              <a:t>Cooperate with your employer on health and safety matters - such as following policies, instructions, and training</a:t>
            </a:r>
          </a:p>
          <a:p>
            <a:endParaRPr lang="en-GB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ptos" panose="020B0004020202020204" pitchFamily="34" charset="0"/>
              </a:rPr>
              <a:t>Use equipment properly - including protective clothing and safety devices provided</a:t>
            </a:r>
          </a:p>
          <a:p>
            <a:endParaRPr lang="en-GB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ptos" panose="020B0004020202020204" pitchFamily="34" charset="0"/>
              </a:rPr>
              <a:t>Report hazards and risks - inform your employer of anything that could be dangerous</a:t>
            </a:r>
          </a:p>
          <a:p>
            <a:endParaRPr lang="en-GB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ptos" panose="020B0004020202020204" pitchFamily="34" charset="0"/>
              </a:rPr>
              <a:t>Not misuse or interfere with anything provided for health, safety, or welfare purposes.</a:t>
            </a:r>
          </a:p>
          <a:p>
            <a:pPr algn="l">
              <a:spcAft>
                <a:spcPts val="600"/>
              </a:spcAft>
            </a:pPr>
            <a:endParaRPr lang="en-GB" b="0" i="0" dirty="0">
              <a:solidFill>
                <a:srgbClr val="212B3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4" name="Picture 3" descr="SB new logo jp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2904" y="6318915"/>
            <a:ext cx="1828800" cy="52953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74320"/>
            <a:ext cx="4151329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3200" b="1">
                <a:solidFill>
                  <a:srgbClr val="FF6600"/>
                </a:solidFill>
              </a:defRPr>
            </a:pPr>
            <a:r>
              <a:rPr dirty="0"/>
              <a:t>What </a:t>
            </a:r>
            <a:r>
              <a:rPr lang="en-GB" dirty="0"/>
              <a:t>'</a:t>
            </a:r>
            <a:r>
              <a:rPr dirty="0"/>
              <a:t>Good</a:t>
            </a:r>
            <a:r>
              <a:rPr lang="en-GB" dirty="0"/>
              <a:t>'</a:t>
            </a:r>
            <a:r>
              <a:rPr dirty="0"/>
              <a:t> Looks Like</a:t>
            </a:r>
          </a:p>
        </p:txBody>
      </p:sp>
      <p:pic>
        <p:nvPicPr>
          <p:cNvPr id="4" name="Picture 3" descr="SB new logo jpe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3760" y="6328470"/>
            <a:ext cx="1828800" cy="5295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7ADFC94-7F3C-F771-4697-973875C07A56}"/>
              </a:ext>
            </a:extLst>
          </p:cNvPr>
          <p:cNvSpPr txBox="1"/>
          <p:nvPr/>
        </p:nvSpPr>
        <p:spPr>
          <a:xfrm>
            <a:off x="635461" y="1053257"/>
            <a:ext cx="794613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1600" dirty="0">
                <a:latin typeface="Aptos" panose="020B0004020202020204" pitchFamily="34" charset="0"/>
              </a:rPr>
              <a:t>Here’s what your employer </a:t>
            </a:r>
            <a:r>
              <a:rPr lang="en-GB" sz="1600" b="1" dirty="0">
                <a:latin typeface="Aptos" panose="020B0004020202020204" pitchFamily="34" charset="0"/>
              </a:rPr>
              <a:t>MUST</a:t>
            </a:r>
            <a:r>
              <a:rPr lang="en-GB" sz="1600" dirty="0">
                <a:latin typeface="Aptos" panose="020B0004020202020204" pitchFamily="34" charset="0"/>
              </a:rPr>
              <a:t> do for you:</a:t>
            </a:r>
          </a:p>
          <a:p>
            <a:pPr>
              <a:buNone/>
            </a:pPr>
            <a:endParaRPr lang="en-GB" sz="1600" b="1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ptos" panose="020B0004020202020204" pitchFamily="34" charset="0"/>
              </a:rPr>
              <a:t>Assess risks and hazards and take precautions.</a:t>
            </a:r>
          </a:p>
          <a:p>
            <a:endParaRPr lang="en-GB" sz="1600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ptos" panose="020B0004020202020204" pitchFamily="34" charset="0"/>
              </a:rPr>
              <a:t>Explain how risks are controlled and who is responsible.</a:t>
            </a:r>
          </a:p>
          <a:p>
            <a:endParaRPr lang="en-GB" sz="1600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ptos" panose="020B0004020202020204" pitchFamily="34" charset="0"/>
              </a:rPr>
              <a:t>Involve you and safety reps in protecting everyone.</a:t>
            </a:r>
          </a:p>
          <a:p>
            <a:endParaRPr lang="en-GB" sz="1600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ptos" panose="020B0004020202020204" pitchFamily="34" charset="0"/>
              </a:rPr>
              <a:t>Provide free training so you can work safely.</a:t>
            </a:r>
          </a:p>
          <a:p>
            <a:endParaRPr lang="en-GB" sz="1600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ptos" panose="020B0004020202020204" pitchFamily="34" charset="0"/>
              </a:rPr>
              <a:t>Provide free PPE and equipment you need.</a:t>
            </a:r>
          </a:p>
          <a:p>
            <a:endParaRPr lang="en-GB" sz="1600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ptos" panose="020B0004020202020204" pitchFamily="34" charset="0"/>
              </a:rPr>
              <a:t>Provide toilets, washing facilities and drinking water.</a:t>
            </a:r>
          </a:p>
          <a:p>
            <a:endParaRPr lang="en-GB" sz="1600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ptos" panose="020B0004020202020204" pitchFamily="34" charset="0"/>
              </a:rPr>
              <a:t>Provide first aid facilities at work.</a:t>
            </a:r>
          </a:p>
          <a:p>
            <a:endParaRPr lang="en-GB" sz="1600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ptos" panose="020B0004020202020204" pitchFamily="34" charset="0"/>
              </a:rPr>
              <a:t>Report major injuries, deaths and dangerous incidents to the HSE.</a:t>
            </a:r>
          </a:p>
          <a:p>
            <a:endParaRPr lang="en-GB" sz="1600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ptos" panose="020B0004020202020204" pitchFamily="34" charset="0"/>
              </a:rPr>
              <a:t>Hold insurance and clearly display the certificate.</a:t>
            </a:r>
          </a:p>
          <a:p>
            <a:endParaRPr lang="en-GB" sz="1600" dirty="0">
              <a:latin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ptos" panose="020B0004020202020204" pitchFamily="34" charset="0"/>
              </a:rPr>
              <a:t>Coordinate with other employers to protect everyone on site.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857</Words>
  <Application>Microsoft Office PowerPoint</Application>
  <PresentationFormat>On-screen Show (4:3)</PresentationFormat>
  <Paragraphs>119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Arial</vt:lpstr>
      <vt:lpstr>Calibri</vt:lpstr>
      <vt:lpstr>Roboto</vt:lpstr>
      <vt:lpstr>Segoe UI Emoji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kevin Rowe</dc:creator>
  <cp:keywords/>
  <dc:description>generated using python-pptx</dc:description>
  <cp:lastModifiedBy>Kevin Rowe</cp:lastModifiedBy>
  <cp:revision>5</cp:revision>
  <dcterms:created xsi:type="dcterms:W3CDTF">2013-01-27T09:14:16Z</dcterms:created>
  <dcterms:modified xsi:type="dcterms:W3CDTF">2025-05-07T08:28:45Z</dcterms:modified>
  <cp:category/>
</cp:coreProperties>
</file>